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3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8774e47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8774e47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8774e47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8774e47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8774e471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8774e471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8774e471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8774e471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afa57f2d4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afa57f2d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63125"/>
            <a:ext cx="9144000" cy="86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5100">
                <a:solidFill>
                  <a:srgbClr val="FF0000"/>
                </a:solidFill>
                <a:latin typeface="Georgia"/>
                <a:ea typeface="Georgia"/>
                <a:cs typeface="Georgia"/>
                <a:sym typeface="Georgia"/>
              </a:rPr>
              <a:t>THE HEART</a:t>
            </a:r>
            <a:endParaRPr sz="5100">
              <a:solidFill>
                <a:srgbClr val="FF0000"/>
              </a:solidFill>
              <a:latin typeface="Georgia"/>
              <a:ea typeface="Georgia"/>
              <a:cs typeface="Georgia"/>
              <a:sym typeface="Georgia"/>
            </a:endParaRPr>
          </a:p>
        </p:txBody>
      </p:sp>
      <p:sp>
        <p:nvSpPr>
          <p:cNvPr id="55" name="Google Shape;55;p13"/>
          <p:cNvSpPr txBox="1">
            <a:spLocks noGrp="1"/>
          </p:cNvSpPr>
          <p:nvPr>
            <p:ph type="subTitle" idx="1"/>
          </p:nvPr>
        </p:nvSpPr>
        <p:spPr>
          <a:xfrm>
            <a:off x="0" y="4555800"/>
            <a:ext cx="9144000" cy="587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it" dirty="0">
                <a:solidFill>
                  <a:srgbClr val="000000"/>
                </a:solidFill>
                <a:latin typeface="Comic Sans MS"/>
                <a:ea typeface="Comic Sans MS"/>
                <a:cs typeface="Comic Sans MS"/>
                <a:sym typeface="Comic Sans MS"/>
              </a:rPr>
              <a:t>By AV, AD, AA and GD - 2B</a:t>
            </a:r>
            <a:endParaRPr dirty="0">
              <a:solidFill>
                <a:srgbClr val="000000"/>
              </a:solidFill>
              <a:latin typeface="Comic Sans MS"/>
              <a:ea typeface="Comic Sans MS"/>
              <a:cs typeface="Comic Sans MS"/>
              <a:sym typeface="Comic Sans MS"/>
            </a:endParaRPr>
          </a:p>
        </p:txBody>
      </p:sp>
      <p:pic>
        <p:nvPicPr>
          <p:cNvPr id="56" name="Google Shape;56;p13"/>
          <p:cNvPicPr preferRelativeResize="0"/>
          <p:nvPr/>
        </p:nvPicPr>
        <p:blipFill>
          <a:blip r:embed="rId3">
            <a:alphaModFix/>
          </a:blip>
          <a:stretch>
            <a:fillRect/>
          </a:stretch>
        </p:blipFill>
        <p:spPr>
          <a:xfrm>
            <a:off x="2281550" y="987525"/>
            <a:ext cx="4990200" cy="3568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a:solidFill>
                  <a:srgbClr val="FF0000"/>
                </a:solidFill>
                <a:latin typeface="Comic Sans MS"/>
                <a:ea typeface="Comic Sans MS"/>
                <a:cs typeface="Comic Sans MS"/>
                <a:sym typeface="Comic Sans MS"/>
              </a:rPr>
              <a:t> </a:t>
            </a:r>
            <a:endParaRPr b="1" dirty="0">
              <a:solidFill>
                <a:srgbClr val="FF0000"/>
              </a:solidFill>
              <a:latin typeface="Comic Sans MS"/>
              <a:ea typeface="Comic Sans MS"/>
              <a:cs typeface="Comic Sans MS"/>
              <a:sym typeface="Comic Sans MS"/>
            </a:endParaRPr>
          </a:p>
        </p:txBody>
      </p:sp>
      <p:sp>
        <p:nvSpPr>
          <p:cNvPr id="62" name="Google Shape;62;p14"/>
          <p:cNvSpPr txBox="1">
            <a:spLocks noGrp="1"/>
          </p:cNvSpPr>
          <p:nvPr>
            <p:ph type="body" idx="1"/>
          </p:nvPr>
        </p:nvSpPr>
        <p:spPr>
          <a:xfrm>
            <a:off x="168550" y="820615"/>
            <a:ext cx="3708300" cy="402660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2000" dirty="0">
                <a:solidFill>
                  <a:srgbClr val="000000"/>
                </a:solidFill>
                <a:latin typeface="Comic Sans MS"/>
                <a:ea typeface="Comic Sans MS"/>
                <a:cs typeface="Comic Sans MS"/>
                <a:sym typeface="Comic Sans MS"/>
              </a:rPr>
              <a:t>The </a:t>
            </a:r>
            <a:r>
              <a:rPr lang="it" sz="2000" b="1" dirty="0">
                <a:solidFill>
                  <a:srgbClr val="000000"/>
                </a:solidFill>
                <a:latin typeface="Comic Sans MS"/>
                <a:ea typeface="Comic Sans MS"/>
                <a:cs typeface="Comic Sans MS"/>
                <a:sym typeface="Comic Sans MS"/>
              </a:rPr>
              <a:t>heart </a:t>
            </a:r>
            <a:r>
              <a:rPr lang="it" sz="2000" dirty="0">
                <a:solidFill>
                  <a:srgbClr val="000000"/>
                </a:solidFill>
                <a:latin typeface="Comic Sans MS"/>
                <a:ea typeface="Comic Sans MS"/>
                <a:cs typeface="Comic Sans MS"/>
                <a:sym typeface="Comic Sans MS"/>
              </a:rPr>
              <a:t>pumps blood to the lungs and other parts of the body. It is made of </a:t>
            </a:r>
            <a:r>
              <a:rPr lang="it" sz="2000" b="1" dirty="0">
                <a:solidFill>
                  <a:srgbClr val="000000"/>
                </a:solidFill>
                <a:latin typeface="Comic Sans MS"/>
                <a:ea typeface="Comic Sans MS"/>
                <a:cs typeface="Comic Sans MS"/>
                <a:sym typeface="Comic Sans MS"/>
              </a:rPr>
              <a:t>cardiac muscle</a:t>
            </a:r>
            <a:r>
              <a:rPr lang="it" sz="2000" dirty="0">
                <a:solidFill>
                  <a:srgbClr val="000000"/>
                </a:solidFill>
                <a:latin typeface="Comic Sans MS"/>
                <a:ea typeface="Comic Sans MS"/>
                <a:cs typeface="Comic Sans MS"/>
                <a:sym typeface="Comic Sans MS"/>
              </a:rPr>
              <a:t>, which is a special type of muscle that does not fatigue easily.</a:t>
            </a:r>
            <a:endParaRPr sz="2000" dirty="0">
              <a:solidFill>
                <a:srgbClr val="000000"/>
              </a:solidFill>
              <a:latin typeface="Comic Sans MS"/>
              <a:ea typeface="Comic Sans MS"/>
              <a:cs typeface="Comic Sans MS"/>
              <a:sym typeface="Comic Sans MS"/>
            </a:endParaRPr>
          </a:p>
          <a:p>
            <a:pPr marL="0" lvl="0" indent="0" algn="just" rtl="0">
              <a:spcBef>
                <a:spcPts val="1200"/>
              </a:spcBef>
              <a:spcAft>
                <a:spcPts val="1200"/>
              </a:spcAft>
              <a:buNone/>
            </a:pPr>
            <a:r>
              <a:rPr lang="it" sz="2000" dirty="0">
                <a:solidFill>
                  <a:srgbClr val="000000"/>
                </a:solidFill>
                <a:latin typeface="Comic Sans MS"/>
                <a:ea typeface="Comic Sans MS"/>
                <a:cs typeface="Comic Sans MS"/>
                <a:sym typeface="Comic Sans MS"/>
              </a:rPr>
              <a:t>There are four chambers inside the heart: </a:t>
            </a:r>
            <a:r>
              <a:rPr lang="it" sz="2000" b="1" dirty="0">
                <a:solidFill>
                  <a:srgbClr val="000000"/>
                </a:solidFill>
                <a:latin typeface="Comic Sans MS"/>
                <a:ea typeface="Comic Sans MS"/>
                <a:cs typeface="Comic Sans MS"/>
                <a:sym typeface="Comic Sans MS"/>
              </a:rPr>
              <a:t>right atrium, left atrium, right ventricle, left ventricle. </a:t>
            </a:r>
            <a:endParaRPr sz="2000" b="1" dirty="0">
              <a:solidFill>
                <a:srgbClr val="000000"/>
              </a:solidFill>
              <a:latin typeface="Comic Sans MS"/>
              <a:ea typeface="Comic Sans MS"/>
              <a:cs typeface="Comic Sans MS"/>
              <a:sym typeface="Comic Sans MS"/>
            </a:endParaRPr>
          </a:p>
        </p:txBody>
      </p:sp>
      <p:pic>
        <p:nvPicPr>
          <p:cNvPr id="63" name="Google Shape;63;p14"/>
          <p:cNvPicPr preferRelativeResize="0"/>
          <p:nvPr/>
        </p:nvPicPr>
        <p:blipFill>
          <a:blip r:embed="rId3">
            <a:alphaModFix/>
          </a:blip>
          <a:stretch>
            <a:fillRect/>
          </a:stretch>
        </p:blipFill>
        <p:spPr>
          <a:xfrm>
            <a:off x="4434350" y="724425"/>
            <a:ext cx="4533426" cy="393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21579"/>
            <a:ext cx="8520600" cy="48109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IT" b="1" dirty="0" err="1">
                <a:solidFill>
                  <a:srgbClr val="FF9900"/>
                </a:solidFill>
                <a:latin typeface="Comic Sans MS"/>
                <a:ea typeface="Comic Sans MS"/>
                <a:cs typeface="Comic Sans MS"/>
                <a:sym typeface="Comic Sans MS"/>
              </a:rPr>
              <a:t>Cardiac</a:t>
            </a:r>
            <a:r>
              <a:rPr lang="it-IT" b="1" dirty="0">
                <a:solidFill>
                  <a:srgbClr val="FF9900"/>
                </a:solidFill>
                <a:latin typeface="Comic Sans MS"/>
                <a:ea typeface="Comic Sans MS"/>
                <a:cs typeface="Comic Sans MS"/>
                <a:sym typeface="Comic Sans MS"/>
              </a:rPr>
              <a:t> muscle</a:t>
            </a:r>
            <a:endParaRPr b="1" dirty="0">
              <a:solidFill>
                <a:srgbClr val="FF9900"/>
              </a:solidFill>
              <a:latin typeface="Comic Sans MS"/>
              <a:ea typeface="Comic Sans MS"/>
              <a:cs typeface="Comic Sans MS"/>
              <a:sym typeface="Comic Sans MS"/>
            </a:endParaRPr>
          </a:p>
        </p:txBody>
      </p:sp>
      <p:sp>
        <p:nvSpPr>
          <p:cNvPr id="69" name="Google Shape;69;p15"/>
          <p:cNvSpPr txBox="1">
            <a:spLocks noGrp="1"/>
          </p:cNvSpPr>
          <p:nvPr>
            <p:ph type="body" idx="1"/>
          </p:nvPr>
        </p:nvSpPr>
        <p:spPr>
          <a:xfrm>
            <a:off x="311700" y="1109163"/>
            <a:ext cx="4447869" cy="3651579"/>
          </a:xfrm>
          <a:prstGeom prst="rect">
            <a:avLst/>
          </a:prstGeom>
        </p:spPr>
        <p:txBody>
          <a:bodyPr spcFirstLastPara="1" wrap="square" lIns="91425" tIns="91425" rIns="91425" bIns="91425" anchor="t" anchorCtr="0">
            <a:normAutofit lnSpcReduction="10000"/>
          </a:bodyPr>
          <a:lstStyle/>
          <a:p>
            <a:pPr marL="0" lvl="0" indent="0" algn="just" rtl="0">
              <a:lnSpc>
                <a:spcPct val="105000"/>
              </a:lnSpc>
              <a:spcBef>
                <a:spcPts val="0"/>
              </a:spcBef>
              <a:spcAft>
                <a:spcPts val="1200"/>
              </a:spcAft>
              <a:buNone/>
            </a:pPr>
            <a:endParaRPr lang="it" sz="2000" b="1" dirty="0">
              <a:solidFill>
                <a:srgbClr val="000000"/>
              </a:solidFill>
              <a:latin typeface="Comic Sans MS"/>
              <a:ea typeface="Comic Sans MS"/>
              <a:cs typeface="Comic Sans MS"/>
              <a:sym typeface="Comic Sans MS"/>
            </a:endParaRPr>
          </a:p>
          <a:p>
            <a:pPr marL="0" lvl="0" indent="0" algn="just" rtl="0">
              <a:lnSpc>
                <a:spcPct val="105000"/>
              </a:lnSpc>
              <a:spcBef>
                <a:spcPts val="0"/>
              </a:spcBef>
              <a:spcAft>
                <a:spcPts val="1200"/>
              </a:spcAft>
              <a:buNone/>
            </a:pPr>
            <a:r>
              <a:rPr lang="it" sz="2000" b="1" dirty="0">
                <a:solidFill>
                  <a:srgbClr val="000000"/>
                </a:solidFill>
                <a:latin typeface="Comic Sans MS"/>
                <a:ea typeface="Comic Sans MS"/>
                <a:cs typeface="Comic Sans MS"/>
                <a:sym typeface="Comic Sans MS"/>
              </a:rPr>
              <a:t>Cardiac muscle</a:t>
            </a:r>
            <a:r>
              <a:rPr lang="it" sz="2000" dirty="0">
                <a:solidFill>
                  <a:srgbClr val="000000"/>
                </a:solidFill>
                <a:latin typeface="Comic Sans MS"/>
                <a:ea typeface="Comic Sans MS"/>
                <a:cs typeface="Comic Sans MS"/>
                <a:sym typeface="Comic Sans MS"/>
              </a:rPr>
              <a:t> allows the heart to continuously contract. When the heart contracts, blood is forced out of the heart. When it relaxes the heart fills with blood. Blood enters heart through </a:t>
            </a:r>
            <a:r>
              <a:rPr lang="it" sz="2000" b="1" dirty="0">
                <a:solidFill>
                  <a:srgbClr val="000000"/>
                </a:solidFill>
                <a:latin typeface="Comic Sans MS"/>
                <a:ea typeface="Comic Sans MS"/>
                <a:cs typeface="Comic Sans MS"/>
                <a:sym typeface="Comic Sans MS"/>
              </a:rPr>
              <a:t>left and right atrium</a:t>
            </a:r>
            <a:r>
              <a:rPr lang="it" sz="2000" dirty="0">
                <a:solidFill>
                  <a:srgbClr val="000000"/>
                </a:solidFill>
                <a:latin typeface="Comic Sans MS"/>
                <a:ea typeface="Comic Sans MS"/>
                <a:cs typeface="Comic Sans MS"/>
                <a:sym typeface="Comic Sans MS"/>
              </a:rPr>
              <a:t>. Blood leaves the heart through the </a:t>
            </a:r>
            <a:r>
              <a:rPr lang="it" sz="2000" b="1" dirty="0">
                <a:solidFill>
                  <a:srgbClr val="000000"/>
                </a:solidFill>
                <a:latin typeface="Comic Sans MS"/>
                <a:ea typeface="Comic Sans MS"/>
                <a:cs typeface="Comic Sans MS"/>
                <a:sym typeface="Comic Sans MS"/>
              </a:rPr>
              <a:t>left and right ventricles</a:t>
            </a:r>
            <a:r>
              <a:rPr lang="it" sz="2000" dirty="0">
                <a:solidFill>
                  <a:srgbClr val="000000"/>
                </a:solidFill>
                <a:latin typeface="Comic Sans MS"/>
                <a:ea typeface="Comic Sans MS"/>
                <a:cs typeface="Comic Sans MS"/>
                <a:sym typeface="Comic Sans MS"/>
              </a:rPr>
              <a:t>.</a:t>
            </a:r>
            <a:endParaRPr sz="2000" dirty="0">
              <a:solidFill>
                <a:srgbClr val="000000"/>
              </a:solidFill>
              <a:latin typeface="Comic Sans MS"/>
              <a:ea typeface="Comic Sans MS"/>
              <a:cs typeface="Comic Sans MS"/>
              <a:sym typeface="Comic Sans MS"/>
            </a:endParaRPr>
          </a:p>
        </p:txBody>
      </p:sp>
      <p:pic>
        <p:nvPicPr>
          <p:cNvPr id="70" name="Google Shape;70;p15"/>
          <p:cNvPicPr preferRelativeResize="0"/>
          <p:nvPr/>
        </p:nvPicPr>
        <p:blipFill>
          <a:blip r:embed="rId3">
            <a:alphaModFix/>
          </a:blip>
          <a:stretch>
            <a:fillRect/>
          </a:stretch>
        </p:blipFill>
        <p:spPr>
          <a:xfrm>
            <a:off x="4907973" y="1017725"/>
            <a:ext cx="4048375" cy="404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IT" b="1" dirty="0">
                <a:solidFill>
                  <a:srgbClr val="FFFF00"/>
                </a:solidFill>
                <a:latin typeface="Comic Sans MS"/>
                <a:ea typeface="Comic Sans MS"/>
                <a:cs typeface="Comic Sans MS"/>
                <a:sym typeface="Comic Sans MS"/>
              </a:rPr>
              <a:t>Left </a:t>
            </a:r>
            <a:r>
              <a:rPr lang="it-IT" b="1" dirty="0" err="1">
                <a:solidFill>
                  <a:srgbClr val="FFFF00"/>
                </a:solidFill>
                <a:latin typeface="Comic Sans MS"/>
                <a:ea typeface="Comic Sans MS"/>
                <a:cs typeface="Comic Sans MS"/>
                <a:sym typeface="Comic Sans MS"/>
              </a:rPr>
              <a:t>ventricle</a:t>
            </a:r>
            <a:r>
              <a:rPr lang="it-IT" b="1" dirty="0">
                <a:solidFill>
                  <a:srgbClr val="FFFF00"/>
                </a:solidFill>
                <a:latin typeface="Comic Sans MS"/>
                <a:ea typeface="Comic Sans MS"/>
                <a:cs typeface="Comic Sans MS"/>
                <a:sym typeface="Comic Sans MS"/>
              </a:rPr>
              <a:t> and </a:t>
            </a:r>
            <a:r>
              <a:rPr lang="it-IT" b="1" dirty="0" err="1">
                <a:solidFill>
                  <a:srgbClr val="FFFF00"/>
                </a:solidFill>
                <a:latin typeface="Comic Sans MS"/>
                <a:ea typeface="Comic Sans MS"/>
                <a:cs typeface="Comic Sans MS"/>
                <a:sym typeface="Comic Sans MS"/>
              </a:rPr>
              <a:t>right</a:t>
            </a:r>
            <a:r>
              <a:rPr lang="it-IT" b="1" dirty="0">
                <a:solidFill>
                  <a:srgbClr val="FFFF00"/>
                </a:solidFill>
                <a:latin typeface="Comic Sans MS"/>
                <a:ea typeface="Comic Sans MS"/>
                <a:cs typeface="Comic Sans MS"/>
                <a:sym typeface="Comic Sans MS"/>
              </a:rPr>
              <a:t> </a:t>
            </a:r>
            <a:r>
              <a:rPr lang="it-IT" b="1" dirty="0" err="1">
                <a:solidFill>
                  <a:srgbClr val="FFFF00"/>
                </a:solidFill>
                <a:latin typeface="Comic Sans MS"/>
                <a:ea typeface="Comic Sans MS"/>
                <a:cs typeface="Comic Sans MS"/>
                <a:sym typeface="Comic Sans MS"/>
              </a:rPr>
              <a:t>ventricle</a:t>
            </a:r>
            <a:endParaRPr b="1" dirty="0">
              <a:solidFill>
                <a:srgbClr val="FFFF00"/>
              </a:solidFill>
              <a:latin typeface="Comic Sans MS"/>
              <a:ea typeface="Comic Sans MS"/>
              <a:cs typeface="Comic Sans MS"/>
              <a:sym typeface="Comic Sans MS"/>
            </a:endParaRPr>
          </a:p>
        </p:txBody>
      </p:sp>
      <p:sp>
        <p:nvSpPr>
          <p:cNvPr id="76" name="Google Shape;76;p16"/>
          <p:cNvSpPr txBox="1">
            <a:spLocks noGrp="1"/>
          </p:cNvSpPr>
          <p:nvPr>
            <p:ph type="body" idx="1"/>
          </p:nvPr>
        </p:nvSpPr>
        <p:spPr>
          <a:xfrm>
            <a:off x="144875" y="1090175"/>
            <a:ext cx="42933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it" sz="2000" dirty="0">
                <a:solidFill>
                  <a:schemeClr val="dk1"/>
                </a:solidFill>
                <a:latin typeface="Comic Sans MS"/>
                <a:ea typeface="Comic Sans MS"/>
                <a:cs typeface="Comic Sans MS"/>
                <a:sym typeface="Comic Sans MS"/>
              </a:rPr>
              <a:t>The </a:t>
            </a:r>
            <a:r>
              <a:rPr lang="it" sz="2000" b="1" dirty="0">
                <a:solidFill>
                  <a:schemeClr val="dk1"/>
                </a:solidFill>
                <a:latin typeface="Comic Sans MS"/>
                <a:ea typeface="Comic Sans MS"/>
                <a:cs typeface="Comic Sans MS"/>
                <a:sym typeface="Comic Sans MS"/>
              </a:rPr>
              <a:t>left ventricle</a:t>
            </a:r>
            <a:r>
              <a:rPr lang="it" sz="2000" dirty="0">
                <a:solidFill>
                  <a:schemeClr val="dk1"/>
                </a:solidFill>
                <a:latin typeface="Comic Sans MS"/>
                <a:ea typeface="Comic Sans MS"/>
                <a:cs typeface="Comic Sans MS"/>
                <a:sym typeface="Comic Sans MS"/>
              </a:rPr>
              <a:t> is larger than the </a:t>
            </a:r>
            <a:r>
              <a:rPr lang="it" sz="2000" b="1" dirty="0">
                <a:solidFill>
                  <a:schemeClr val="dk1"/>
                </a:solidFill>
                <a:latin typeface="Comic Sans MS"/>
                <a:ea typeface="Comic Sans MS"/>
                <a:cs typeface="Comic Sans MS"/>
                <a:sym typeface="Comic Sans MS"/>
              </a:rPr>
              <a:t>right ventricle</a:t>
            </a:r>
            <a:r>
              <a:rPr lang="it" sz="2000" dirty="0">
                <a:solidFill>
                  <a:schemeClr val="dk1"/>
                </a:solidFill>
                <a:latin typeface="Comic Sans MS"/>
                <a:ea typeface="Comic Sans MS"/>
                <a:cs typeface="Comic Sans MS"/>
                <a:sym typeface="Comic Sans MS"/>
              </a:rPr>
              <a:t> because blood is pumped to the whole body from the left ventricle whereas the right ventricle only pumps blood to the lungs. Valves are composed of connective tissue and control the flow of blood through the heart. </a:t>
            </a:r>
            <a:endParaRPr sz="2000" dirty="0">
              <a:solidFill>
                <a:schemeClr val="dk1"/>
              </a:solidFill>
              <a:latin typeface="Comic Sans MS"/>
              <a:ea typeface="Comic Sans MS"/>
              <a:cs typeface="Comic Sans MS"/>
              <a:sym typeface="Comic Sans MS"/>
            </a:endParaRPr>
          </a:p>
        </p:txBody>
      </p:sp>
      <p:pic>
        <p:nvPicPr>
          <p:cNvPr id="77" name="Google Shape;77;p16"/>
          <p:cNvPicPr preferRelativeResize="0"/>
          <p:nvPr/>
        </p:nvPicPr>
        <p:blipFill rotWithShape="1">
          <a:blip r:embed="rId3">
            <a:alphaModFix/>
          </a:blip>
          <a:srcRect t="12081" b="9720"/>
          <a:stretch/>
        </p:blipFill>
        <p:spPr>
          <a:xfrm>
            <a:off x="4572000" y="1206709"/>
            <a:ext cx="4572000" cy="30855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IT" b="1" dirty="0" err="1">
                <a:solidFill>
                  <a:srgbClr val="00FF00"/>
                </a:solidFill>
                <a:latin typeface="Comic Sans MS"/>
                <a:ea typeface="Comic Sans MS"/>
                <a:cs typeface="Comic Sans MS"/>
                <a:sym typeface="Comic Sans MS"/>
              </a:rPr>
              <a:t>Superior</a:t>
            </a:r>
            <a:r>
              <a:rPr lang="it-IT" b="1" dirty="0">
                <a:solidFill>
                  <a:srgbClr val="00FF00"/>
                </a:solidFill>
                <a:latin typeface="Comic Sans MS"/>
                <a:ea typeface="Comic Sans MS"/>
                <a:cs typeface="Comic Sans MS"/>
                <a:sym typeface="Comic Sans MS"/>
              </a:rPr>
              <a:t> and </a:t>
            </a:r>
            <a:r>
              <a:rPr lang="it-IT" b="1" dirty="0" err="1">
                <a:solidFill>
                  <a:srgbClr val="00FF00"/>
                </a:solidFill>
                <a:latin typeface="Comic Sans MS"/>
                <a:ea typeface="Comic Sans MS"/>
                <a:cs typeface="Comic Sans MS"/>
                <a:sym typeface="Comic Sans MS"/>
              </a:rPr>
              <a:t>inferior</a:t>
            </a:r>
            <a:r>
              <a:rPr lang="it-IT" b="1" dirty="0">
                <a:solidFill>
                  <a:srgbClr val="00FF00"/>
                </a:solidFill>
                <a:latin typeface="Comic Sans MS"/>
                <a:ea typeface="Comic Sans MS"/>
                <a:cs typeface="Comic Sans MS"/>
                <a:sym typeface="Comic Sans MS"/>
              </a:rPr>
              <a:t> vena cava</a:t>
            </a:r>
            <a:endParaRPr b="1" dirty="0">
              <a:solidFill>
                <a:srgbClr val="00FF00"/>
              </a:solidFill>
              <a:latin typeface="Comic Sans MS"/>
              <a:ea typeface="Comic Sans MS"/>
              <a:cs typeface="Comic Sans MS"/>
              <a:sym typeface="Comic Sans MS"/>
            </a:endParaRPr>
          </a:p>
        </p:txBody>
      </p:sp>
      <p:sp>
        <p:nvSpPr>
          <p:cNvPr id="83" name="Google Shape;83;p17"/>
          <p:cNvSpPr txBox="1">
            <a:spLocks noGrp="1"/>
          </p:cNvSpPr>
          <p:nvPr>
            <p:ph type="body" idx="1"/>
          </p:nvPr>
        </p:nvSpPr>
        <p:spPr>
          <a:xfrm>
            <a:off x="311700" y="1152475"/>
            <a:ext cx="41262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it" sz="2000" dirty="0">
                <a:solidFill>
                  <a:schemeClr val="dk1"/>
                </a:solidFill>
                <a:latin typeface="Comic Sans MS"/>
                <a:ea typeface="Comic Sans MS"/>
                <a:cs typeface="Comic Sans MS"/>
                <a:sym typeface="Comic Sans MS"/>
              </a:rPr>
              <a:t>The </a:t>
            </a:r>
            <a:r>
              <a:rPr lang="it" sz="2000" b="1" dirty="0">
                <a:solidFill>
                  <a:schemeClr val="dk1"/>
                </a:solidFill>
                <a:latin typeface="Comic Sans MS"/>
                <a:ea typeface="Comic Sans MS"/>
                <a:cs typeface="Comic Sans MS"/>
                <a:sym typeface="Comic Sans MS"/>
              </a:rPr>
              <a:t>superior vena cava </a:t>
            </a:r>
            <a:r>
              <a:rPr lang="it" sz="2000" dirty="0">
                <a:solidFill>
                  <a:schemeClr val="dk1"/>
                </a:solidFill>
                <a:latin typeface="Comic Sans MS"/>
                <a:ea typeface="Comic Sans MS"/>
                <a:cs typeface="Comic Sans MS"/>
                <a:sym typeface="Comic Sans MS"/>
              </a:rPr>
              <a:t>carries oxygen-poor blood from the head and upper limbs. The i</a:t>
            </a:r>
            <a:r>
              <a:rPr lang="it" sz="2000" b="1" dirty="0">
                <a:solidFill>
                  <a:schemeClr val="dk1"/>
                </a:solidFill>
                <a:latin typeface="Comic Sans MS"/>
                <a:ea typeface="Comic Sans MS"/>
                <a:cs typeface="Comic Sans MS"/>
                <a:sym typeface="Comic Sans MS"/>
              </a:rPr>
              <a:t>nferior vena cava </a:t>
            </a:r>
            <a:r>
              <a:rPr lang="it" sz="2000" dirty="0">
                <a:solidFill>
                  <a:schemeClr val="dk1"/>
                </a:solidFill>
                <a:latin typeface="Comic Sans MS"/>
                <a:ea typeface="Comic Sans MS"/>
                <a:cs typeface="Comic Sans MS"/>
                <a:sym typeface="Comic Sans MS"/>
              </a:rPr>
              <a:t>carries oxygen-poor blood from the abdomen and lower limbs. The deoxygenated blood enters the right atrium of the heart. </a:t>
            </a:r>
            <a:endParaRPr sz="2000" dirty="0">
              <a:solidFill>
                <a:schemeClr val="dk1"/>
              </a:solidFill>
              <a:latin typeface="Comic Sans MS"/>
              <a:ea typeface="Comic Sans MS"/>
              <a:cs typeface="Comic Sans MS"/>
              <a:sym typeface="Comic Sans MS"/>
            </a:endParaRPr>
          </a:p>
        </p:txBody>
      </p:sp>
      <p:pic>
        <p:nvPicPr>
          <p:cNvPr id="84" name="Google Shape;84;p17"/>
          <p:cNvPicPr preferRelativeResize="0"/>
          <p:nvPr/>
        </p:nvPicPr>
        <p:blipFill rotWithShape="1">
          <a:blip r:embed="rId3">
            <a:alphaModFix/>
          </a:blip>
          <a:srcRect b="6498"/>
          <a:stretch/>
        </p:blipFill>
        <p:spPr>
          <a:xfrm>
            <a:off x="5556738" y="1028263"/>
            <a:ext cx="2924640"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0" y="0"/>
            <a:ext cx="8520600" cy="5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720" dirty="0">
                <a:solidFill>
                  <a:srgbClr val="0000FF"/>
                </a:solidFill>
                <a:latin typeface="Comic Sans MS"/>
                <a:ea typeface="Comic Sans MS"/>
                <a:cs typeface="Comic Sans MS"/>
                <a:sym typeface="Comic Sans MS"/>
              </a:rPr>
              <a:t>CURIOSITY</a:t>
            </a:r>
            <a:br>
              <a:rPr lang="it" sz="2720" dirty="0">
                <a:solidFill>
                  <a:srgbClr val="0000FF"/>
                </a:solidFill>
                <a:latin typeface="Comic Sans MS"/>
                <a:ea typeface="Comic Sans MS"/>
                <a:cs typeface="Comic Sans MS"/>
                <a:sym typeface="Comic Sans MS"/>
              </a:rPr>
            </a:br>
            <a:endParaRPr sz="2720" dirty="0">
              <a:solidFill>
                <a:srgbClr val="0000FF"/>
              </a:solidFill>
              <a:latin typeface="Comic Sans MS"/>
              <a:ea typeface="Comic Sans MS"/>
              <a:cs typeface="Comic Sans MS"/>
              <a:sym typeface="Comic Sans MS"/>
            </a:endParaRPr>
          </a:p>
        </p:txBody>
      </p:sp>
      <p:sp>
        <p:nvSpPr>
          <p:cNvPr id="90" name="Google Shape;90;p18"/>
          <p:cNvSpPr txBox="1">
            <a:spLocks noGrp="1"/>
          </p:cNvSpPr>
          <p:nvPr>
            <p:ph type="body" idx="1"/>
          </p:nvPr>
        </p:nvSpPr>
        <p:spPr>
          <a:xfrm>
            <a:off x="0" y="541800"/>
            <a:ext cx="4871700" cy="4461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b="1" dirty="0">
                <a:solidFill>
                  <a:srgbClr val="000000"/>
                </a:solidFill>
                <a:latin typeface="Comic Sans MS"/>
                <a:ea typeface="Comic Sans MS"/>
                <a:cs typeface="Comic Sans MS"/>
                <a:sym typeface="Comic Sans MS"/>
              </a:rPr>
              <a:t>Red blood cells </a:t>
            </a:r>
            <a:r>
              <a:rPr lang="it" dirty="0">
                <a:solidFill>
                  <a:srgbClr val="000000"/>
                </a:solidFill>
                <a:latin typeface="Comic Sans MS"/>
                <a:ea typeface="Comic Sans MS"/>
                <a:cs typeface="Comic Sans MS"/>
                <a:sym typeface="Comic Sans MS"/>
              </a:rPr>
              <a:t>(called </a:t>
            </a:r>
            <a:r>
              <a:rPr lang="it" b="1" i="1" dirty="0">
                <a:solidFill>
                  <a:srgbClr val="000000"/>
                </a:solidFill>
                <a:latin typeface="Comic Sans MS"/>
                <a:ea typeface="Comic Sans MS"/>
                <a:cs typeface="Comic Sans MS"/>
                <a:sym typeface="Comic Sans MS"/>
              </a:rPr>
              <a:t>erythrocytes</a:t>
            </a:r>
            <a:r>
              <a:rPr lang="it" dirty="0">
                <a:solidFill>
                  <a:srgbClr val="000000"/>
                </a:solidFill>
                <a:latin typeface="Comic Sans MS"/>
                <a:ea typeface="Comic Sans MS"/>
                <a:cs typeface="Comic Sans MS"/>
                <a:sym typeface="Comic Sans MS"/>
              </a:rPr>
              <a:t>) are cells made up of blood. They have a biconcave shape, red color, and in mammals they do not have the nucleus. Red blood cells are produced by bone marrow. </a:t>
            </a:r>
            <a:endParaRPr dirty="0">
              <a:solidFill>
                <a:srgbClr val="000000"/>
              </a:solidFill>
              <a:latin typeface="Comic Sans MS"/>
              <a:ea typeface="Comic Sans MS"/>
              <a:cs typeface="Comic Sans MS"/>
              <a:sym typeface="Comic Sans MS"/>
            </a:endParaRPr>
          </a:p>
          <a:p>
            <a:pPr marL="0" lvl="0" indent="0" algn="just" rtl="0">
              <a:spcBef>
                <a:spcPts val="1200"/>
              </a:spcBef>
              <a:spcAft>
                <a:spcPts val="0"/>
              </a:spcAft>
              <a:buNone/>
            </a:pPr>
            <a:r>
              <a:rPr lang="it" b="1" dirty="0">
                <a:solidFill>
                  <a:srgbClr val="000000"/>
                </a:solidFill>
                <a:latin typeface="Comic Sans MS"/>
                <a:ea typeface="Comic Sans MS"/>
                <a:cs typeface="Comic Sans MS"/>
                <a:sym typeface="Comic Sans MS"/>
              </a:rPr>
              <a:t>White blood cells</a:t>
            </a:r>
            <a:r>
              <a:rPr lang="it" dirty="0">
                <a:solidFill>
                  <a:srgbClr val="000000"/>
                </a:solidFill>
                <a:latin typeface="Comic Sans MS"/>
                <a:ea typeface="Comic Sans MS"/>
                <a:cs typeface="Comic Sans MS"/>
                <a:sym typeface="Comic Sans MS"/>
              </a:rPr>
              <a:t> (called </a:t>
            </a:r>
            <a:r>
              <a:rPr lang="it" b="1" i="1" dirty="0">
                <a:solidFill>
                  <a:srgbClr val="000000"/>
                </a:solidFill>
                <a:latin typeface="Comic Sans MS"/>
                <a:ea typeface="Comic Sans MS"/>
                <a:cs typeface="Comic Sans MS"/>
                <a:sym typeface="Comic Sans MS"/>
              </a:rPr>
              <a:t>leukocytes</a:t>
            </a:r>
            <a:r>
              <a:rPr lang="it" dirty="0">
                <a:solidFill>
                  <a:srgbClr val="000000"/>
                </a:solidFill>
                <a:latin typeface="Comic Sans MS"/>
                <a:ea typeface="Comic Sans MS"/>
                <a:cs typeface="Comic Sans MS"/>
                <a:sym typeface="Comic Sans MS"/>
              </a:rPr>
              <a:t>) are blood cells. They are larger cells than red blood cells, they have a nucleus. White blood cells are produced in the bone marrow. </a:t>
            </a:r>
            <a:endParaRPr dirty="0">
              <a:solidFill>
                <a:srgbClr val="000000"/>
              </a:solidFill>
              <a:latin typeface="Comic Sans MS"/>
              <a:ea typeface="Comic Sans MS"/>
              <a:cs typeface="Comic Sans MS"/>
              <a:sym typeface="Comic Sans MS"/>
            </a:endParaRPr>
          </a:p>
          <a:p>
            <a:pPr marL="0" lvl="0" indent="0" algn="just" rtl="0">
              <a:spcBef>
                <a:spcPts val="1200"/>
              </a:spcBef>
              <a:spcAft>
                <a:spcPts val="0"/>
              </a:spcAft>
              <a:buClr>
                <a:schemeClr val="dk1"/>
              </a:buClr>
              <a:buSzPts val="1100"/>
              <a:buFont typeface="Arial"/>
              <a:buNone/>
            </a:pPr>
            <a:r>
              <a:rPr lang="it" b="1" dirty="0">
                <a:solidFill>
                  <a:srgbClr val="000000"/>
                </a:solidFill>
                <a:latin typeface="Comic Sans MS"/>
                <a:ea typeface="Comic Sans MS"/>
                <a:cs typeface="Comic Sans MS"/>
                <a:sym typeface="Comic Sans MS"/>
              </a:rPr>
              <a:t>Platelets</a:t>
            </a:r>
            <a:r>
              <a:rPr lang="it" dirty="0">
                <a:solidFill>
                  <a:srgbClr val="000000"/>
                </a:solidFill>
                <a:latin typeface="Comic Sans MS"/>
                <a:ea typeface="Comic Sans MS"/>
                <a:cs typeface="Comic Sans MS"/>
                <a:sym typeface="Comic Sans MS"/>
              </a:rPr>
              <a:t> (called </a:t>
            </a:r>
            <a:r>
              <a:rPr lang="it" b="1" i="1" dirty="0">
                <a:solidFill>
                  <a:srgbClr val="000000"/>
                </a:solidFill>
                <a:latin typeface="Comic Sans MS"/>
                <a:ea typeface="Comic Sans MS"/>
                <a:cs typeface="Comic Sans MS"/>
                <a:sym typeface="Comic Sans MS"/>
              </a:rPr>
              <a:t>thrombocytes</a:t>
            </a:r>
            <a:r>
              <a:rPr lang="it" dirty="0">
                <a:solidFill>
                  <a:srgbClr val="000000"/>
                </a:solidFill>
                <a:latin typeface="Comic Sans MS"/>
                <a:ea typeface="Comic Sans MS"/>
                <a:cs typeface="Comic Sans MS"/>
                <a:sym typeface="Comic Sans MS"/>
              </a:rPr>
              <a:t>) are fragments of blood cells without nucleus that are produced by the bone marrow.</a:t>
            </a:r>
            <a:endParaRPr dirty="0">
              <a:solidFill>
                <a:srgbClr val="000000"/>
              </a:solidFill>
              <a:latin typeface="Comic Sans MS"/>
              <a:ea typeface="Comic Sans MS"/>
              <a:cs typeface="Comic Sans MS"/>
              <a:sym typeface="Comic Sans MS"/>
            </a:endParaRPr>
          </a:p>
          <a:p>
            <a:pPr marL="0" lvl="0" indent="0" algn="l" rtl="0">
              <a:spcBef>
                <a:spcPts val="1200"/>
              </a:spcBef>
              <a:spcAft>
                <a:spcPts val="1200"/>
              </a:spcAft>
              <a:buNone/>
            </a:pPr>
            <a:endParaRPr dirty="0">
              <a:solidFill>
                <a:srgbClr val="000000"/>
              </a:solidFill>
              <a:latin typeface="Comic Sans MS"/>
              <a:ea typeface="Comic Sans MS"/>
              <a:cs typeface="Comic Sans MS"/>
              <a:sym typeface="Comic Sans MS"/>
            </a:endParaRPr>
          </a:p>
        </p:txBody>
      </p:sp>
      <p:pic>
        <p:nvPicPr>
          <p:cNvPr id="91" name="Google Shape;91;p18"/>
          <p:cNvPicPr preferRelativeResize="0"/>
          <p:nvPr/>
        </p:nvPicPr>
        <p:blipFill>
          <a:blip r:embed="rId3">
            <a:alphaModFix/>
          </a:blip>
          <a:stretch>
            <a:fillRect/>
          </a:stretch>
        </p:blipFill>
        <p:spPr>
          <a:xfrm>
            <a:off x="5052950" y="1135750"/>
            <a:ext cx="4091050" cy="296143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316</Words>
  <Application>Microsoft Office PowerPoint</Application>
  <PresentationFormat>Presentazione su schermo (16:9)</PresentationFormat>
  <Paragraphs>16</Paragraphs>
  <Slides>6</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Comic Sans MS</vt:lpstr>
      <vt:lpstr>Georgia</vt:lpstr>
      <vt:lpstr>Simple Light</vt:lpstr>
      <vt:lpstr>THE HEART</vt:lpstr>
      <vt:lpstr> </vt:lpstr>
      <vt:lpstr>Cardiac muscle</vt:lpstr>
      <vt:lpstr>Left ventricle and right ventricle</vt:lpstr>
      <vt:lpstr>Superior and inferior vena cava</vt:lpstr>
      <vt:lpstr>CURIOSITY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dc:title>
  <dc:creator>Gloria Conte</dc:creator>
  <cp:lastModifiedBy>Gloria Conte</cp:lastModifiedBy>
  <cp:revision>5</cp:revision>
  <dcterms:modified xsi:type="dcterms:W3CDTF">2021-05-12T17:04:02Z</dcterms:modified>
</cp:coreProperties>
</file>